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7" r:id="rId2"/>
    <p:sldId id="264" r:id="rId3"/>
    <p:sldId id="258" r:id="rId4"/>
    <p:sldId id="260" r:id="rId5"/>
    <p:sldId id="262" r:id="rId6"/>
    <p:sldId id="263" r:id="rId7"/>
    <p:sldId id="266" r:id="rId8"/>
    <p:sldId id="267" r:id="rId9"/>
    <p:sldId id="269" r:id="rId10"/>
    <p:sldId id="265" r:id="rId11"/>
    <p:sldId id="270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1" r:id="rId21"/>
    <p:sldId id="282" r:id="rId22"/>
    <p:sldId id="28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20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3912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0044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8694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6228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4886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14712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2638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170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6168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6648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0965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8050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C89B9EF9-841D-4DE0-BD70-A55C2361499C}" type="datetimeFigureOut">
              <a:rPr lang="ru-RU" smtClean="0"/>
              <a:t>16.01.2025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62AB0C7C-5FC0-4C75-93FF-1B4C931F7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92605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31" y="641977"/>
            <a:ext cx="3420495" cy="634731"/>
          </a:xfrm>
          <a:prstGeom prst="rect">
            <a:avLst/>
          </a:prstGeom>
        </p:spPr>
      </p:pic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>
          <a:xfrm>
            <a:off x="1524000" y="2370221"/>
            <a:ext cx="9144000" cy="1139742"/>
          </a:xfrm>
        </p:spPr>
        <p:txBody>
          <a:bodyPr>
            <a:normAutofit/>
          </a:bodyPr>
          <a:lstStyle/>
          <a:p>
            <a:r>
              <a:rPr lang="ru-RU" sz="4400" b="1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endParaRPr lang="ru-RU" sz="4400" b="1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5053264" y="568822"/>
            <a:ext cx="38861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bg2">
                    <a:lumMod val="50000"/>
                  </a:schemeClr>
                </a:solidFill>
              </a:rPr>
              <a:t>Мастер класс</a:t>
            </a:r>
          </a:p>
        </p:txBody>
      </p:sp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B3A9C4BB-ECB4-40D6-97DA-5CA839FE53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4130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Графический интерфейс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763" y="1530858"/>
            <a:ext cx="5048250" cy="38481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1572" y="1530858"/>
            <a:ext cx="5019675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73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Сервисы для работы с репозиториями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692754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  <a:hlinkClick r:id="rId3" action="ppaction://hlinksldjump"/>
              </a:rPr>
              <a:t>ШКО</a:t>
            </a:r>
            <a:endParaRPr lang="ru-RU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623848" y="1903539"/>
            <a:ext cx="757650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rgbClr val="0070C0"/>
                </a:solidFill>
              </a:rPr>
              <a:t>Задачи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GitHub Desktop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dirty="0" err="1">
                <a:solidFill>
                  <a:schemeClr val="bg1"/>
                </a:solidFill>
              </a:rPr>
              <a:t>GitBush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dirty="0" err="1">
                <a:solidFill>
                  <a:schemeClr val="bg1"/>
                </a:solidFill>
              </a:rPr>
              <a:t>Gogs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1028" name="Picture 4" descr="UBC GitHub Instructor Guide | Learning Technology Hub">
            <a:extLst>
              <a:ext uri="{FF2B5EF4-FFF2-40B4-BE49-F238E27FC236}">
                <a16:creationId xmlns:a16="http://schemas.microsoft.com/office/drawing/2014/main" id="{85F74DD3-4088-BE7D-2195-82727ECE2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3076" y="1277331"/>
            <a:ext cx="3015076" cy="169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it for Windows">
            <a:extLst>
              <a:ext uri="{FF2B5EF4-FFF2-40B4-BE49-F238E27FC236}">
                <a16:creationId xmlns:a16="http://schemas.microsoft.com/office/drawing/2014/main" id="{E35C423B-ABCD-98FE-FAA5-77BA44AAC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9811" y="2660891"/>
            <a:ext cx="1932918" cy="1932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ogs · GitHub">
            <a:extLst>
              <a:ext uri="{FF2B5EF4-FFF2-40B4-BE49-F238E27FC236}">
                <a16:creationId xmlns:a16="http://schemas.microsoft.com/office/drawing/2014/main" id="{B4504A25-E7FA-1F0D-E2BD-98C40F587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779" y="3854556"/>
            <a:ext cx="2074339" cy="2074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7686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Публикация файлов в </a:t>
            </a:r>
            <a:r>
              <a:rPr lang="ru-RU" sz="28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 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/>
          <a:srcRect l="14" t="79715" r="95261" b="10402"/>
          <a:stretch/>
        </p:blipFill>
        <p:spPr>
          <a:xfrm>
            <a:off x="2021306" y="1672740"/>
            <a:ext cx="1108765" cy="1304429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4"/>
          <a:srcRect l="49669" t="64525" r="37143" b="14161"/>
          <a:stretch/>
        </p:blipFill>
        <p:spPr>
          <a:xfrm>
            <a:off x="1646807" y="3759212"/>
            <a:ext cx="2140999" cy="194636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5"/>
          <a:srcRect l="31487" t="16353" r="32231" b="59137"/>
          <a:stretch/>
        </p:blipFill>
        <p:spPr>
          <a:xfrm>
            <a:off x="5333749" y="2226938"/>
            <a:ext cx="5092951" cy="193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859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Публикация файлов в </a:t>
            </a:r>
            <a:r>
              <a:rPr lang="ru-RU" sz="28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 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55301" t="19039" r="24464" b="60021"/>
          <a:stretch/>
        </p:blipFill>
        <p:spPr>
          <a:xfrm>
            <a:off x="1277008" y="2535366"/>
            <a:ext cx="3601593" cy="209645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4"/>
          <a:srcRect l="28725" t="16897" r="29553" b="16878"/>
          <a:stretch/>
        </p:blipFill>
        <p:spPr>
          <a:xfrm>
            <a:off x="5727701" y="1530858"/>
            <a:ext cx="4982676" cy="444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76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Публикация файлов в </a:t>
            </a:r>
            <a:r>
              <a:rPr lang="ru-RU" sz="28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 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243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ru-RU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Диск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D </a:t>
            </a:r>
            <a:r>
              <a:rPr lang="en-US" sz="2000" dirty="0">
                <a:solidFill>
                  <a:schemeClr val="bg1"/>
                </a:solidFill>
              </a:rPr>
              <a:t>– </a:t>
            </a:r>
            <a:r>
              <a:rPr lang="ru-RU" sz="2400" b="1" dirty="0">
                <a:solidFill>
                  <a:srgbClr val="FF0000"/>
                </a:solidFill>
              </a:rPr>
              <a:t>создать папку </a:t>
            </a:r>
            <a:r>
              <a:rPr lang="ru-RU" sz="2000" dirty="0">
                <a:solidFill>
                  <a:schemeClr val="bg1"/>
                </a:solidFill>
              </a:rPr>
              <a:t>–  </a:t>
            </a:r>
            <a:r>
              <a:rPr lang="ru-RU" sz="2400" dirty="0">
                <a:solidFill>
                  <a:schemeClr val="accent3">
                    <a:lumMod val="75000"/>
                  </a:schemeClr>
                </a:solidFill>
              </a:rPr>
              <a:t>название папки (</a:t>
            </a:r>
            <a:r>
              <a:rPr lang="en-US" sz="2400" dirty="0" err="1">
                <a:solidFill>
                  <a:schemeClr val="accent3">
                    <a:lumMod val="75000"/>
                  </a:schemeClr>
                </a:solidFill>
              </a:rPr>
              <a:t>myrep</a:t>
            </a:r>
            <a:r>
              <a:rPr lang="ru-RU" sz="2400" dirty="0">
                <a:solidFill>
                  <a:schemeClr val="accent3">
                    <a:lumMod val="75000"/>
                  </a:schemeClr>
                </a:solidFill>
              </a:rPr>
              <a:t>)</a:t>
            </a:r>
            <a:endParaRPr lang="en-US" sz="2400" dirty="0">
              <a:solidFill>
                <a:schemeClr val="accent3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ru-RU" sz="2400" b="1" dirty="0">
                <a:solidFill>
                  <a:srgbClr val="FF0000"/>
                </a:solidFill>
              </a:rPr>
              <a:t>Правой кнопкой мыши </a:t>
            </a:r>
            <a:r>
              <a:rPr lang="ru-RU" sz="2000" dirty="0">
                <a:solidFill>
                  <a:schemeClr val="bg1"/>
                </a:solidFill>
              </a:rPr>
              <a:t>–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Git Bash Here</a:t>
            </a: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B36B34-A7EF-4909-8ED2-628DAB2977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57" t="26474" r="31956" b="18791"/>
          <a:stretch/>
        </p:blipFill>
        <p:spPr>
          <a:xfrm>
            <a:off x="2146852" y="2729948"/>
            <a:ext cx="7447722" cy="342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037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Публикация файлов в </a:t>
            </a:r>
            <a:r>
              <a:rPr lang="ru-RU" sz="28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 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24299" t="30416" r="23555" b="59928"/>
          <a:stretch/>
        </p:blipFill>
        <p:spPr>
          <a:xfrm>
            <a:off x="1327702" y="1453758"/>
            <a:ext cx="9536596" cy="99329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99C1367-8DC2-4532-B5C0-13BACCD75D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875" t="28136" r="43125" b="38088"/>
          <a:stretch/>
        </p:blipFill>
        <p:spPr>
          <a:xfrm>
            <a:off x="5873198" y="2609047"/>
            <a:ext cx="4991100" cy="316083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5DEEF5-53F6-4092-B636-7639203E5944}"/>
              </a:ext>
            </a:extLst>
          </p:cNvPr>
          <p:cNvSpPr txBox="1"/>
          <p:nvPr/>
        </p:nvSpPr>
        <p:spPr>
          <a:xfrm>
            <a:off x="1327702" y="3194591"/>
            <a:ext cx="1074537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git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 clone </a:t>
            </a:r>
            <a:r>
              <a:rPr lang="ru-RU" sz="2000" dirty="0">
                <a:solidFill>
                  <a:schemeClr val="bg1"/>
                </a:solidFill>
              </a:rPr>
              <a:t>и </a:t>
            </a:r>
            <a:r>
              <a:rPr lang="ru-RU" sz="2400" b="1" dirty="0">
                <a:solidFill>
                  <a:srgbClr val="FF0000"/>
                </a:solidFill>
              </a:rPr>
              <a:t>ссылка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ru-RU" sz="2000" dirty="0">
                <a:solidFill>
                  <a:srgbClr val="FF0000"/>
                </a:solidFill>
              </a:rPr>
              <a:t>Введите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логин</a:t>
            </a:r>
            <a:r>
              <a:rPr lang="ru-RU" sz="2000" dirty="0">
                <a:solidFill>
                  <a:schemeClr val="bg1"/>
                </a:solidFill>
              </a:rPr>
              <a:t> и  </a:t>
            </a:r>
            <a:r>
              <a:rPr lang="ru-RU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пароль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AdverGothicC" panose="00000500000000000000" pitchFamily="50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V="1">
            <a:off x="4784035" y="2264491"/>
            <a:ext cx="0" cy="10999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994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Публикация файлов в </a:t>
            </a:r>
            <a:r>
              <a:rPr lang="ru-RU" sz="28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 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24028" t="45869" r="42747" b="39074"/>
          <a:stretch/>
        </p:blipFill>
        <p:spPr>
          <a:xfrm>
            <a:off x="2402940" y="3017026"/>
            <a:ext cx="7899160" cy="20135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B514F7-AA79-4E4A-BA48-C47F49A310B3}"/>
              </a:ext>
            </a:extLst>
          </p:cNvPr>
          <p:cNvSpPr txBox="1"/>
          <p:nvPr/>
        </p:nvSpPr>
        <p:spPr>
          <a:xfrm>
            <a:off x="1168328" y="2117876"/>
            <a:ext cx="1074537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Скопировать команды</a:t>
            </a: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6684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Публикация файлов в </a:t>
            </a:r>
            <a:r>
              <a:rPr lang="ru-RU" sz="28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 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145779" y="2161297"/>
            <a:ext cx="1074537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b="1" dirty="0">
              <a:solidFill>
                <a:srgbClr val="FF0000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ru-RU" sz="2400" b="1" dirty="0">
                <a:solidFill>
                  <a:srgbClr val="00B050"/>
                </a:solidFill>
                <a:latin typeface="AdverGothicC" panose="00000500000000000000" pitchFamily="50" charset="0"/>
              </a:rPr>
              <a:t>Промежуточный результат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26C0B95-6A43-4C52-B7C1-C559D52022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88" t="8056" r="64375" b="29445"/>
          <a:stretch/>
        </p:blipFill>
        <p:spPr>
          <a:xfrm>
            <a:off x="6312502" y="1288684"/>
            <a:ext cx="4050699" cy="478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199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Публикация файлов в </a:t>
            </a:r>
            <a:r>
              <a:rPr lang="ru-RU" sz="28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 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B514F7-AA79-4E4A-BA48-C47F49A310B3}"/>
              </a:ext>
            </a:extLst>
          </p:cNvPr>
          <p:cNvSpPr txBox="1"/>
          <p:nvPr/>
        </p:nvSpPr>
        <p:spPr>
          <a:xfrm>
            <a:off x="1503588" y="1950403"/>
            <a:ext cx="107453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b="1" dirty="0">
                <a:solidFill>
                  <a:srgbClr val="0070C0"/>
                </a:solidFill>
              </a:rPr>
              <a:t>В нашей </a:t>
            </a:r>
            <a:r>
              <a:rPr lang="ru-RU" sz="2800" b="1" dirty="0">
                <a:solidFill>
                  <a:srgbClr val="FF0000"/>
                </a:solidFill>
              </a:rPr>
              <a:t>папке</a:t>
            </a:r>
            <a:r>
              <a:rPr lang="ru-RU" sz="2000" b="1" dirty="0">
                <a:solidFill>
                  <a:schemeClr val="bg1"/>
                </a:solidFill>
              </a:rPr>
              <a:t> </a:t>
            </a:r>
            <a:r>
              <a:rPr lang="ru-RU" sz="2000" b="1" dirty="0">
                <a:solidFill>
                  <a:srgbClr val="0070C0"/>
                </a:solidFill>
              </a:rPr>
              <a:t>создаем </a:t>
            </a:r>
            <a:r>
              <a:rPr lang="ru-RU" sz="2400" b="1" dirty="0">
                <a:solidFill>
                  <a:srgbClr val="FF0000"/>
                </a:solidFill>
              </a:rPr>
              <a:t>документ</a:t>
            </a:r>
            <a:r>
              <a:rPr lang="ru-RU" sz="2400" b="1" dirty="0">
                <a:solidFill>
                  <a:schemeClr val="bg1"/>
                </a:solidFill>
              </a:rPr>
              <a:t> </a:t>
            </a:r>
            <a:r>
              <a:rPr lang="ru-RU" sz="2000" b="1" dirty="0">
                <a:solidFill>
                  <a:srgbClr val="00B050"/>
                </a:solidFill>
              </a:rPr>
              <a:t>123.</a:t>
            </a:r>
            <a:r>
              <a:rPr lang="en-US" sz="2000" b="1" dirty="0">
                <a:solidFill>
                  <a:srgbClr val="00B050"/>
                </a:solidFill>
              </a:rPr>
              <a:t>docx</a:t>
            </a:r>
            <a:endParaRPr lang="ru-RU" sz="2000" b="1" dirty="0">
              <a:solidFill>
                <a:srgbClr val="00B050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E5A5D8E-00FD-470E-A217-6D8A9D1197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750" t="18791" r="12333" b="59722"/>
          <a:stretch/>
        </p:blipFill>
        <p:spPr>
          <a:xfrm>
            <a:off x="1607865" y="3031668"/>
            <a:ext cx="9472508" cy="234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870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Публикация файлов в </a:t>
            </a:r>
            <a:r>
              <a:rPr lang="ru-RU" sz="28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 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B514F7-AA79-4E4A-BA48-C47F49A310B3}"/>
              </a:ext>
            </a:extLst>
          </p:cNvPr>
          <p:cNvSpPr txBox="1"/>
          <p:nvPr/>
        </p:nvSpPr>
        <p:spPr>
          <a:xfrm>
            <a:off x="1503588" y="1950403"/>
            <a:ext cx="107453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400" b="1" dirty="0">
                <a:solidFill>
                  <a:srgbClr val="00B050"/>
                </a:solidFill>
                <a:latin typeface="AdverGothicC" panose="00000500000000000000" pitchFamily="50" charset="0"/>
              </a:rPr>
              <a:t>Переходим в</a:t>
            </a:r>
            <a:r>
              <a:rPr lang="en-US" sz="2400" b="1" dirty="0">
                <a:solidFill>
                  <a:srgbClr val="00B050"/>
                </a:solidFill>
                <a:latin typeface="AdverGothicC" panose="00000500000000000000" pitchFamily="50" charset="0"/>
              </a:rPr>
              <a:t> </a:t>
            </a:r>
            <a:r>
              <a:rPr lang="en-US" sz="2800" b="1" dirty="0">
                <a:solidFill>
                  <a:srgbClr val="FF0000"/>
                </a:solidFill>
                <a:latin typeface="AdverGothicC" panose="00000500000000000000" pitchFamily="50" charset="0"/>
              </a:rPr>
              <a:t>git bash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b="1" dirty="0" err="1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git</a:t>
            </a:r>
            <a:r>
              <a:rPr lang="en-US" sz="28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 add </a:t>
            </a:r>
            <a:r>
              <a:rPr lang="ru-RU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и путь до файла</a:t>
            </a: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6051821-6DC4-400C-BE07-36584D21CF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01" t="61911" r="66094" b="32703"/>
          <a:stretch/>
        </p:blipFill>
        <p:spPr>
          <a:xfrm>
            <a:off x="843279" y="3331478"/>
            <a:ext cx="10505442" cy="109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600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36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содержание</a:t>
            </a:r>
            <a:endParaRPr lang="ru-RU" sz="60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type="body" sz="half" idx="2"/>
          </p:nvPr>
        </p:nvSpPr>
        <p:spPr>
          <a:xfrm>
            <a:off x="1296140" y="1961767"/>
            <a:ext cx="6690573" cy="3205037"/>
          </a:xfrm>
        </p:spPr>
        <p:txBody>
          <a:bodyPr>
            <a:norm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ru-RU" sz="28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Репозиторий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ru-RU" sz="28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Виды 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ru-RU" sz="28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контроля версий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ru-RU" sz="28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Сервисы </a:t>
            </a:r>
            <a:endParaRPr lang="en-US" sz="2800" b="1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itchFamily="2" charset="2"/>
              <a:buChar char="ü"/>
            </a:pPr>
            <a:r>
              <a:rPr lang="ru-RU" sz="28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 работы</a:t>
            </a:r>
          </a:p>
          <a:p>
            <a:pPr marL="457200" indent="-457200">
              <a:buFont typeface="Wingdings" pitchFamily="2" charset="2"/>
              <a:buChar char="ü"/>
            </a:pPr>
            <a:endParaRPr lang="ru-RU" sz="2800" b="1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itchFamily="2" charset="2"/>
              <a:buChar char="ü"/>
            </a:pPr>
            <a:endParaRPr lang="ru-RU" sz="2800" b="1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ru-RU" sz="2000" b="1" dirty="0">
              <a:solidFill>
                <a:schemeClr val="bg2">
                  <a:lumMod val="50000"/>
                </a:schemeClr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0" y="363228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pic>
        <p:nvPicPr>
          <p:cNvPr id="1026" name="Picture 2" descr="Время деньги: почему стоит выбирать премиум шаблоны для презентаций">
            <a:extLst>
              <a:ext uri="{FF2B5EF4-FFF2-40B4-BE49-F238E27FC236}">
                <a16:creationId xmlns:a16="http://schemas.microsoft.com/office/drawing/2014/main" id="{8FB56F14-0521-C1C8-9985-B7829472E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352" y="1961767"/>
            <a:ext cx="5481895" cy="3110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6940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Публикация файлов в </a:t>
            </a:r>
            <a:r>
              <a:rPr lang="ru-RU" sz="28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 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B514F7-AA79-4E4A-BA48-C47F49A310B3}"/>
              </a:ext>
            </a:extLst>
          </p:cNvPr>
          <p:cNvSpPr txBox="1"/>
          <p:nvPr/>
        </p:nvSpPr>
        <p:spPr>
          <a:xfrm>
            <a:off x="1277008" y="1663862"/>
            <a:ext cx="1074537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3200" b="1" dirty="0" err="1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git</a:t>
            </a:r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  commit –m </a:t>
            </a:r>
            <a:r>
              <a:rPr lang="ru-RU" sz="28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и комментарий </a:t>
            </a:r>
            <a:endParaRPr lang="en-US" sz="2800" b="1" dirty="0">
              <a:solidFill>
                <a:schemeClr val="bg2">
                  <a:lumMod val="50000"/>
                </a:schemeClr>
              </a:solidFill>
              <a:latin typeface="AdverGothicC" panose="00000500000000000000" pitchFamily="50" charset="0"/>
            </a:endParaRPr>
          </a:p>
          <a:p>
            <a:r>
              <a:rPr lang="ru-RU" sz="2800" b="1" dirty="0">
                <a:solidFill>
                  <a:srgbClr val="00B050"/>
                </a:solidFill>
                <a:latin typeface="AdverGothicC" panose="00000500000000000000" pitchFamily="50" charset="0"/>
              </a:rPr>
              <a:t>(</a:t>
            </a:r>
            <a:r>
              <a:rPr lang="en-US" sz="2800" b="1" dirty="0" err="1">
                <a:solidFill>
                  <a:srgbClr val="00B050"/>
                </a:solidFill>
                <a:latin typeface="AdverGothicC" panose="00000500000000000000" pitchFamily="50" charset="0"/>
              </a:rPr>
              <a:t>git</a:t>
            </a:r>
            <a:r>
              <a:rPr lang="en-US" sz="2800" b="1" dirty="0">
                <a:solidFill>
                  <a:srgbClr val="00B050"/>
                </a:solidFill>
                <a:latin typeface="AdverGothicC" panose="00000500000000000000" pitchFamily="50" charset="0"/>
              </a:rPr>
              <a:t> commit –m ‘hello’</a:t>
            </a:r>
            <a:r>
              <a:rPr lang="ru-RU" sz="2800" b="1" dirty="0">
                <a:solidFill>
                  <a:srgbClr val="00B050"/>
                </a:solidFill>
                <a:latin typeface="AdverGothicC" panose="00000500000000000000" pitchFamily="50" charset="0"/>
              </a:rPr>
              <a:t>)</a:t>
            </a: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5889996-5520-4563-BA2C-D84D5E75E6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01" t="42222" r="64375" b="29445"/>
          <a:stretch/>
        </p:blipFill>
        <p:spPr>
          <a:xfrm>
            <a:off x="5300956" y="3194591"/>
            <a:ext cx="6165247" cy="319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6808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Публикация файлов в </a:t>
            </a:r>
            <a:r>
              <a:rPr lang="ru-RU" sz="28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 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B514F7-AA79-4E4A-BA48-C47F49A310B3}"/>
              </a:ext>
            </a:extLst>
          </p:cNvPr>
          <p:cNvSpPr txBox="1"/>
          <p:nvPr/>
        </p:nvSpPr>
        <p:spPr>
          <a:xfrm>
            <a:off x="1277008" y="1530858"/>
            <a:ext cx="10745376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3200" b="1" dirty="0" err="1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git</a:t>
            </a:r>
            <a:r>
              <a:rPr lang="en-US" sz="32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 push</a:t>
            </a:r>
            <a:endParaRPr lang="ru-RU" sz="28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5889996-5520-4563-BA2C-D84D5E75E6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01" t="42222" r="65365" b="29929"/>
          <a:stretch/>
        </p:blipFill>
        <p:spPr>
          <a:xfrm>
            <a:off x="3086461" y="2535366"/>
            <a:ext cx="6364877" cy="335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9413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Публикация файлов в </a:t>
            </a:r>
            <a:r>
              <a:rPr lang="ru-RU" sz="28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 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22754" t="25684" r="24058" b="31804"/>
          <a:stretch/>
        </p:blipFill>
        <p:spPr>
          <a:xfrm>
            <a:off x="1383026" y="1821778"/>
            <a:ext cx="9727097" cy="437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004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36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type="body" sz="half" idx="2"/>
          </p:nvPr>
        </p:nvSpPr>
        <p:spPr>
          <a:xfrm>
            <a:off x="1376039" y="1901371"/>
            <a:ext cx="10206361" cy="4040727"/>
          </a:xfrm>
        </p:spPr>
        <p:txBody>
          <a:bodyPr>
            <a:normAutofit/>
          </a:bodyPr>
          <a:lstStyle/>
          <a:p>
            <a:pPr algn="ctr"/>
            <a:r>
              <a:rPr lang="ru-RU" sz="2800" b="1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8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 - электронное хранилище данных, как правило идет речь о программном коде -  хранилище всех версий кода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25CF4E-DD06-329B-BD5E-2860F0A1E7C5}"/>
              </a:ext>
            </a:extLst>
          </p:cNvPr>
          <p:cNvSpPr txBox="1"/>
          <p:nvPr/>
        </p:nvSpPr>
        <p:spPr>
          <a:xfrm>
            <a:off x="1798942" y="4169467"/>
            <a:ext cx="59081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0070C0"/>
                </a:solidFill>
              </a:rPr>
              <a:t>Основные функции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ru-RU" sz="2400" dirty="0">
                <a:solidFill>
                  <a:schemeClr val="bg1"/>
                </a:solidFill>
              </a:rPr>
              <a:t>Распространение полезных программ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ru-RU" sz="2400" dirty="0">
                <a:solidFill>
                  <a:schemeClr val="bg1"/>
                </a:solidFill>
              </a:rPr>
              <a:t>Контроль версий</a:t>
            </a:r>
          </a:p>
        </p:txBody>
      </p:sp>
    </p:spTree>
    <p:extLst>
      <p:ext uri="{BB962C8B-B14F-4D97-AF65-F5344CB8AC3E}">
        <p14:creationId xmlns:p14="http://schemas.microsoft.com/office/powerpoint/2010/main" val="3796739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36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Виды </a:t>
            </a:r>
            <a:r>
              <a:rPr lang="ru-RU" sz="3600" b="1" spc="150" dirty="0" err="1">
                <a:solidFill>
                  <a:srgbClr val="FF0000"/>
                </a:solidFill>
                <a:latin typeface="AdverGothicC" panose="00000500000000000000" pitchFamily="50" charset="0"/>
              </a:rPr>
              <a:t>репозитория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type="body" sz="half" idx="2"/>
          </p:nvPr>
        </p:nvSpPr>
        <p:spPr>
          <a:xfrm>
            <a:off x="1349829" y="2119087"/>
            <a:ext cx="9039875" cy="3764470"/>
          </a:xfrm>
        </p:spPr>
        <p:txBody>
          <a:bodyPr>
            <a:noAutofit/>
          </a:bodyPr>
          <a:lstStyle/>
          <a:p>
            <a:pPr marL="342900" indent="-342900" fontAlgn="base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ru-RU" sz="2400" b="1" dirty="0">
                <a:solidFill>
                  <a:srgbClr val="FF0000"/>
                </a:solidFill>
                <a:latin typeface="AdverGothicC" panose="00000500000000000000" pitchFamily="50" charset="0"/>
              </a:rPr>
              <a:t>Локальный</a:t>
            </a:r>
            <a:r>
              <a:rPr lang="ru-RU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 – на 1 компьютере, доступ - 1 человек </a:t>
            </a:r>
          </a:p>
          <a:p>
            <a:pPr marL="342900" indent="-342900" fontAlgn="base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ru-RU" sz="2400" b="1" dirty="0">
                <a:solidFill>
                  <a:srgbClr val="FF0000"/>
                </a:solidFill>
                <a:latin typeface="AdverGothicC" panose="00000500000000000000" pitchFamily="50" charset="0"/>
              </a:rPr>
              <a:t>Централизованный </a:t>
            </a:r>
            <a:r>
              <a:rPr lang="ru-RU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– на сервере, доступ- несколько </a:t>
            </a:r>
          </a:p>
          <a:p>
            <a:pPr marL="342900" indent="-342900" fontAlgn="base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ru-RU" sz="2400" b="1" dirty="0">
                <a:solidFill>
                  <a:srgbClr val="FF0000"/>
                </a:solidFill>
                <a:latin typeface="AdverGothicC" panose="00000500000000000000" pitchFamily="50" charset="0"/>
              </a:rPr>
              <a:t>Распределенный</a:t>
            </a:r>
            <a:r>
              <a:rPr lang="ru-RU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 – облачное хранилище. </a:t>
            </a:r>
          </a:p>
          <a:p>
            <a:pPr fontAlgn="base">
              <a:lnSpc>
                <a:spcPct val="150000"/>
              </a:lnSpc>
              <a:spcBef>
                <a:spcPts val="0"/>
              </a:spcBef>
            </a:pPr>
            <a:r>
              <a:rPr lang="ru-RU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Главный </a:t>
            </a:r>
            <a:r>
              <a:rPr lang="ru-RU" sz="2400" b="1" dirty="0" err="1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репозиторий</a:t>
            </a:r>
            <a:r>
              <a:rPr lang="ru-RU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 хранится в облаке, локальные копии- у разработчиков на компьютерах.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</p:spTree>
    <p:extLst>
      <p:ext uri="{BB962C8B-B14F-4D97-AF65-F5344CB8AC3E}">
        <p14:creationId xmlns:p14="http://schemas.microsoft.com/office/powerpoint/2010/main" val="256586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36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Система контроля версий</a:t>
            </a:r>
            <a:endParaRPr lang="ru-RU" sz="60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type="body" sz="half" idx="2"/>
          </p:nvPr>
        </p:nvSpPr>
        <p:spPr>
          <a:xfrm>
            <a:off x="1677880" y="1799771"/>
            <a:ext cx="8725078" cy="4159968"/>
          </a:xfrm>
        </p:spPr>
        <p:txBody>
          <a:bodyPr>
            <a:normAutofit/>
          </a:bodyPr>
          <a:lstStyle/>
          <a:p>
            <a:pPr indent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2800" b="1" dirty="0">
                <a:solidFill>
                  <a:srgbClr val="FF0000"/>
                </a:solidFill>
                <a:latin typeface="AdverGothicC" panose="00000500000000000000" pitchFamily="50" charset="0"/>
              </a:rPr>
              <a:t>Система контроля версий</a:t>
            </a:r>
            <a:r>
              <a:rPr lang="ru-RU" sz="28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 — это система, записывающая изменения в файл или набор файлов в течение времени и позволяющая вернуться позже к определённой версии</a:t>
            </a:r>
            <a:r>
              <a:rPr lang="ru-RU" sz="2800" dirty="0">
                <a:solidFill>
                  <a:schemeClr val="bg2">
                    <a:lumMod val="75000"/>
                  </a:schemeClr>
                </a:solidFill>
              </a:rPr>
              <a:t>.</a:t>
            </a:r>
            <a:endParaRPr lang="ru-RU" sz="2800" b="1" dirty="0">
              <a:solidFill>
                <a:schemeClr val="bg2">
                  <a:lumMod val="75000"/>
                </a:schemeClr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0" y="363228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</p:spTree>
    <p:extLst>
      <p:ext uri="{BB962C8B-B14F-4D97-AF65-F5344CB8AC3E}">
        <p14:creationId xmlns:p14="http://schemas.microsoft.com/office/powerpoint/2010/main" val="3651668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Система контроля версий </a:t>
            </a:r>
            <a:r>
              <a:rPr lang="en-US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GIT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AdverGothicC" panose="00000500000000000000" pitchFamily="50" charset="0"/>
              </a:rPr>
              <a:t>GIT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- </a:t>
            </a:r>
            <a:r>
              <a:rPr lang="ru-RU" sz="2400" b="1" dirty="0">
                <a:solidFill>
                  <a:schemeClr val="bg2">
                    <a:lumMod val="50000"/>
                  </a:schemeClr>
                </a:solidFill>
                <a:latin typeface="AdverGothicC" panose="00000500000000000000" pitchFamily="50" charset="0"/>
              </a:rPr>
              <a:t>инструмент командной строки, который поможет в контроле версий несколькими способами: </a:t>
            </a:r>
          </a:p>
          <a:p>
            <a:endParaRPr lang="ru-RU" sz="2400" b="1" dirty="0">
              <a:solidFill>
                <a:schemeClr val="bg2">
                  <a:lumMod val="50000"/>
                </a:schemeClr>
              </a:solidFill>
              <a:latin typeface="AdverGothicC" panose="00000500000000000000" pitchFamily="50" charset="0"/>
            </a:endParaRPr>
          </a:p>
          <a:p>
            <a:pPr indent="-285750">
              <a:buFont typeface="Wingdings" pitchFamily="2" charset="2"/>
              <a:buChar char="Ø"/>
            </a:pPr>
            <a:r>
              <a:rPr lang="ru-RU" sz="2000" u="sng" dirty="0">
                <a:solidFill>
                  <a:srgbClr val="0070C0"/>
                </a:solidFill>
              </a:rPr>
              <a:t>Отслеживает изменения</a:t>
            </a:r>
            <a:r>
              <a:rPr lang="ru-RU" sz="2000" dirty="0">
                <a:solidFill>
                  <a:srgbClr val="0070C0"/>
                </a:solidFill>
              </a:rPr>
              <a:t>, которые вносятся в код, сохраняя снимки кода в определенный момент времени</a:t>
            </a:r>
          </a:p>
          <a:p>
            <a:pPr indent="-285750">
              <a:buFont typeface="Wingdings" pitchFamily="2" charset="2"/>
              <a:buChar char="Ø"/>
            </a:pPr>
            <a:r>
              <a:rPr lang="ru-RU" sz="2000" u="sng" dirty="0">
                <a:solidFill>
                  <a:srgbClr val="0070C0"/>
                </a:solidFill>
              </a:rPr>
              <a:t>Синхронизирует код </a:t>
            </a:r>
            <a:r>
              <a:rPr lang="ru-RU" sz="2000" dirty="0">
                <a:solidFill>
                  <a:srgbClr val="0070C0"/>
                </a:solidFill>
              </a:rPr>
              <a:t>между разными людьми, работающими над одним проектом, предоставив возможность нескольким людям загружать и выгружать информацию в репозиторий</a:t>
            </a:r>
            <a:endParaRPr lang="en-US" sz="2000" dirty="0">
              <a:solidFill>
                <a:srgbClr val="0070C0"/>
              </a:solidFill>
            </a:endParaRPr>
          </a:p>
          <a:p>
            <a:pPr indent="-285750">
              <a:buFont typeface="Wingdings" pitchFamily="2" charset="2"/>
              <a:buChar char="Ø"/>
            </a:pPr>
            <a:r>
              <a:rPr lang="ru-RU" sz="2000" u="sng" dirty="0">
                <a:solidFill>
                  <a:srgbClr val="0070C0"/>
                </a:solidFill>
              </a:rPr>
              <a:t>Позволяет вносить изменений</a:t>
            </a:r>
            <a:r>
              <a:rPr lang="ru-RU" sz="2000" dirty="0">
                <a:solidFill>
                  <a:srgbClr val="0070C0"/>
                </a:solidFill>
              </a:rPr>
              <a:t> и испытывать код в другой ветке, не изменяя основной код, а затем объединять оба</a:t>
            </a:r>
          </a:p>
          <a:p>
            <a:pPr indent="-285750">
              <a:buFont typeface="Wingdings" pitchFamily="2" charset="2"/>
              <a:buChar char="Ø"/>
            </a:pPr>
            <a:r>
              <a:rPr lang="ru-RU" sz="2000" dirty="0">
                <a:solidFill>
                  <a:srgbClr val="0070C0"/>
                </a:solidFill>
              </a:rPr>
              <a:t>Позволяет </a:t>
            </a:r>
            <a:r>
              <a:rPr lang="ru-RU" sz="2000" u="sng" dirty="0">
                <a:solidFill>
                  <a:srgbClr val="0070C0"/>
                </a:solidFill>
              </a:rPr>
              <a:t>вернуться к предыдущим версиям </a:t>
            </a:r>
            <a:r>
              <a:rPr lang="ru-RU" sz="2000" dirty="0">
                <a:solidFill>
                  <a:srgbClr val="0070C0"/>
                </a:solidFill>
              </a:rPr>
              <a:t>кода</a:t>
            </a:r>
          </a:p>
          <a:p>
            <a:pPr indent="-285750">
              <a:buFont typeface="Wingdings" pitchFamily="2" charset="2"/>
              <a:buChar char="Ø"/>
            </a:pPr>
            <a:r>
              <a:rPr lang="ru-RU" sz="2000" dirty="0">
                <a:solidFill>
                  <a:srgbClr val="0070C0"/>
                </a:solidFill>
              </a:rPr>
              <a:t>Следит за </a:t>
            </a:r>
            <a:r>
              <a:rPr lang="ru-RU" sz="2000" u="sng" dirty="0">
                <a:solidFill>
                  <a:srgbClr val="0070C0"/>
                </a:solidFill>
              </a:rPr>
              <a:t>целостностью </a:t>
            </a:r>
            <a:r>
              <a:rPr lang="ru-RU" sz="2000" dirty="0">
                <a:solidFill>
                  <a:srgbClr val="0070C0"/>
                </a:solidFill>
              </a:rPr>
              <a:t>данных</a:t>
            </a: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3799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Схема работы с репозиторием </a:t>
            </a:r>
            <a:r>
              <a:rPr lang="en-US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GIT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t="14619"/>
          <a:stretch/>
        </p:blipFill>
        <p:spPr>
          <a:xfrm>
            <a:off x="1665574" y="1530858"/>
            <a:ext cx="8645737" cy="409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9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Состояние файлов проекта </a:t>
            </a:r>
            <a:r>
              <a:rPr lang="en-US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GIT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dirty="0">
                <a:solidFill>
                  <a:srgbClr val="0070C0"/>
                </a:solidFill>
              </a:rPr>
              <a:t>Зафиксированное состояние файла: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ru-RU" sz="2000" dirty="0">
                <a:solidFill>
                  <a:schemeClr val="bg1"/>
                </a:solidFill>
              </a:rPr>
              <a:t>Файл уже сохранен в локальной базе</a:t>
            </a: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rgbClr val="0070C0"/>
                </a:solidFill>
              </a:rPr>
              <a:t>Измененное состояние файла: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ru-RU" sz="2000" dirty="0">
                <a:solidFill>
                  <a:schemeClr val="bg1"/>
                </a:solidFill>
              </a:rPr>
              <a:t>К измененным относятся изменившиеся файлы, но еще не зафиксированные </a:t>
            </a: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rgbClr val="0070C0"/>
                </a:solidFill>
              </a:rPr>
              <a:t>Подготовленное состояние файла: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ru-RU" sz="2000" dirty="0">
                <a:solidFill>
                  <a:schemeClr val="bg1"/>
                </a:solidFill>
              </a:rPr>
              <a:t>Измененные файлы, отмеченные для включения в следующий </a:t>
            </a:r>
            <a:r>
              <a:rPr lang="ru-RU" sz="2000" dirty="0" err="1">
                <a:solidFill>
                  <a:schemeClr val="bg1"/>
                </a:solidFill>
              </a:rPr>
              <a:t>коммит</a:t>
            </a: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092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 t="-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1306" y="284176"/>
            <a:ext cx="9709941" cy="1246682"/>
          </a:xfrm>
        </p:spPr>
        <p:txBody>
          <a:bodyPr>
            <a:noAutofit/>
          </a:bodyPr>
          <a:lstStyle/>
          <a:p>
            <a:r>
              <a:rPr lang="ru-RU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Состояние файлов проекта </a:t>
            </a:r>
            <a:r>
              <a:rPr lang="en-US" sz="2800" b="1" spc="150" dirty="0">
                <a:solidFill>
                  <a:srgbClr val="FF0000"/>
                </a:solidFill>
                <a:latin typeface="AdverGothicC" panose="00000500000000000000" pitchFamily="50" charset="0"/>
              </a:rPr>
              <a:t>GIT</a:t>
            </a:r>
            <a:endParaRPr lang="ru-RU" sz="3600" b="1" spc="150" dirty="0">
              <a:solidFill>
                <a:srgbClr val="FF0000"/>
              </a:solidFill>
              <a:latin typeface="AdverGothicC" panose="00000500000000000000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4537" y="336884"/>
            <a:ext cx="1696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1" y="355422"/>
            <a:ext cx="513282" cy="369332"/>
          </a:xfrm>
          <a:prstGeom prst="rect">
            <a:avLst/>
          </a:prstGeom>
          <a:noFill/>
          <a:ln w="57150">
            <a:solidFill>
              <a:schemeClr val="bg1">
                <a:lumMod val="25000"/>
                <a:lumOff val="75000"/>
              </a:schemeClr>
            </a:solidFill>
            <a:prstDash val="solid"/>
          </a:ln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2">
                    <a:lumMod val="50000"/>
                  </a:schemeClr>
                </a:solidFill>
              </a:rPr>
              <a:t>МК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2EB78-ED7D-F0DF-B86F-0A09A8368E96}"/>
              </a:ext>
            </a:extLst>
          </p:cNvPr>
          <p:cNvSpPr txBox="1"/>
          <p:nvPr/>
        </p:nvSpPr>
        <p:spPr>
          <a:xfrm>
            <a:off x="1277008" y="1288684"/>
            <a:ext cx="1074537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rgbClr val="0070C0"/>
                </a:solidFill>
              </a:rPr>
              <a:t>Зафиксированное состояние файла: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ru-RU" sz="2000" dirty="0">
                <a:solidFill>
                  <a:schemeClr val="bg1"/>
                </a:solidFill>
              </a:rPr>
              <a:t>Файл уже сохранен в локальной базе</a:t>
            </a:r>
          </a:p>
          <a:p>
            <a:r>
              <a:rPr lang="ru-RU" sz="2000" dirty="0">
                <a:solidFill>
                  <a:srgbClr val="0070C0"/>
                </a:solidFill>
              </a:rPr>
              <a:t>Измененное состояние файла: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ru-RU" sz="2000" dirty="0">
                <a:solidFill>
                  <a:schemeClr val="bg1"/>
                </a:solidFill>
              </a:rPr>
              <a:t>К измененным относятся изменившиеся файлы, но еще не зафиксированные </a:t>
            </a:r>
          </a:p>
          <a:p>
            <a:r>
              <a:rPr lang="ru-RU" sz="2000" dirty="0">
                <a:solidFill>
                  <a:srgbClr val="0070C0"/>
                </a:solidFill>
              </a:rPr>
              <a:t>Подготовленное состояние файла: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ru-RU" sz="2000" dirty="0">
                <a:solidFill>
                  <a:schemeClr val="bg1"/>
                </a:solidFill>
              </a:rPr>
              <a:t>Измененные файлы, отмеченные для включения в следующий </a:t>
            </a:r>
            <a:r>
              <a:rPr lang="ru-RU" sz="2000" dirty="0" err="1">
                <a:solidFill>
                  <a:schemeClr val="bg1"/>
                </a:solidFill>
              </a:rPr>
              <a:t>коммит</a:t>
            </a:r>
            <a:endParaRPr lang="ru-RU" sz="2000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18977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каймление">
  <a:themeElements>
    <a:clrScheme name="Окаймление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Окаймление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Окаймлени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Окаймление</Template>
  <TotalTime>8986</TotalTime>
  <Words>437</Words>
  <Application>Microsoft Office PowerPoint</Application>
  <PresentationFormat>Широкоэкранный</PresentationFormat>
  <Paragraphs>144</Paragraphs>
  <Slides>22</Slides>
  <Notes>0</Notes>
  <HiddenSlides>3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7" baseType="lpstr">
      <vt:lpstr>AdverGothicC</vt:lpstr>
      <vt:lpstr>Corbel</vt:lpstr>
      <vt:lpstr>Times New Roman</vt:lpstr>
      <vt:lpstr>Wingdings</vt:lpstr>
      <vt:lpstr>Окаймление</vt:lpstr>
      <vt:lpstr>репозиторий</vt:lpstr>
      <vt:lpstr>содержание</vt:lpstr>
      <vt:lpstr>Репозиторий</vt:lpstr>
      <vt:lpstr>Виды репозитория</vt:lpstr>
      <vt:lpstr>Система контроля версий</vt:lpstr>
      <vt:lpstr>Система контроля версий GIT</vt:lpstr>
      <vt:lpstr>Схема работы с репозиторием GIT</vt:lpstr>
      <vt:lpstr>Состояние файлов проекта GIT</vt:lpstr>
      <vt:lpstr>Состояние файлов проекта GIT</vt:lpstr>
      <vt:lpstr>Графический интерфейс</vt:lpstr>
      <vt:lpstr>Сервисы для работы с репозиториями</vt:lpstr>
      <vt:lpstr>Публикация файлов в репозиторий </vt:lpstr>
      <vt:lpstr>Публикация файлов в репозиторий </vt:lpstr>
      <vt:lpstr>Публикация файлов в репозиторий </vt:lpstr>
      <vt:lpstr>Публикация файлов в репозиторий </vt:lpstr>
      <vt:lpstr>Публикация файлов в репозиторий </vt:lpstr>
      <vt:lpstr>Публикация файлов в репозиторий </vt:lpstr>
      <vt:lpstr>Публикация файлов в репозиторий </vt:lpstr>
      <vt:lpstr>Публикация файлов в репозиторий </vt:lpstr>
      <vt:lpstr>Публикация файлов в репозиторий </vt:lpstr>
      <vt:lpstr>Публикация файлов в репозиторий </vt:lpstr>
      <vt:lpstr>Публикация файлов в репозиторий </vt:lpstr>
    </vt:vector>
  </TitlesOfParts>
  <Company>Ярославский Градостроительный Колледж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Пономарева Екатерина Михайловна</dc:creator>
  <cp:lastModifiedBy>Королева Полина Дмитриевна</cp:lastModifiedBy>
  <cp:revision>36</cp:revision>
  <dcterms:created xsi:type="dcterms:W3CDTF">2022-03-28T11:00:05Z</dcterms:created>
  <dcterms:modified xsi:type="dcterms:W3CDTF">2025-01-16T10:18:50Z</dcterms:modified>
</cp:coreProperties>
</file>

<file path=docProps/thumbnail.jpeg>
</file>